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4"/>
  </p:sldMasterIdLst>
  <p:notesMasterIdLst>
    <p:notesMasterId r:id="rId20"/>
  </p:notesMasterIdLst>
  <p:handoutMasterIdLst>
    <p:handoutMasterId r:id="rId21"/>
  </p:handoutMasterIdLst>
  <p:sldIdLst>
    <p:sldId id="539" r:id="rId5"/>
    <p:sldId id="579" r:id="rId6"/>
    <p:sldId id="574" r:id="rId7"/>
    <p:sldId id="565" r:id="rId8"/>
    <p:sldId id="581" r:id="rId9"/>
    <p:sldId id="566" r:id="rId10"/>
    <p:sldId id="580" r:id="rId11"/>
    <p:sldId id="578" r:id="rId12"/>
    <p:sldId id="744" r:id="rId13"/>
    <p:sldId id="570" r:id="rId14"/>
    <p:sldId id="649" r:id="rId15"/>
    <p:sldId id="743" r:id="rId16"/>
    <p:sldId id="745" r:id="rId17"/>
    <p:sldId id="746" r:id="rId18"/>
    <p:sldId id="564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16F"/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 autoAdjust="0"/>
    <p:restoredTop sz="95933" autoAdjust="0"/>
  </p:normalViewPr>
  <p:slideViewPr>
    <p:cSldViewPr snapToGrid="0">
      <p:cViewPr varScale="1">
        <p:scale>
          <a:sx n="72" d="100"/>
          <a:sy n="72" d="100"/>
        </p:scale>
        <p:origin x="1254" y="54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582613" y="4560890"/>
            <a:ext cx="61849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>
              <a:latin typeface="+mn-lt"/>
            </a:endParaRPr>
          </a:p>
          <a:p>
            <a:endParaRPr lang="en-US" alt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1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2</a:t>
            </a:fld>
            <a:r>
              <a:rPr lang="en-US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450936" y="3116454"/>
            <a:ext cx="6474119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3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4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400832" y="3116454"/>
            <a:ext cx="652422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6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8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ln/>
        </p:spPr>
        <p:txBody>
          <a:bodyPr/>
          <a:lstStyle/>
          <a:p>
            <a:pPr marL="688975" marR="0" lvl="1" indent="-350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10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3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15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1A9123A3-0271-4B8A-88D5-27E5ED042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16-</a:t>
            </a:r>
            <a:fld id="{48490D8A-E447-4798-A1E7-B7F7E94DB0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0" y="28991"/>
            <a:ext cx="849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23: Curriculum Vitae Preparation and Maintenance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hyperlink" Target="http://www.picpedia.org/highway-signs/c/curriculum-vitae.html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25531" y="1971609"/>
            <a:ext cx="3556000" cy="854075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/>
              <a:t>Session 23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95453" y="2825684"/>
            <a:ext cx="38860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Curriculum Vitae </a:t>
            </a:r>
          </a:p>
          <a:p>
            <a:pPr algn="r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Preparation and Maintenance</a:t>
            </a:r>
          </a:p>
        </p:txBody>
      </p:sp>
      <p:pic>
        <p:nvPicPr>
          <p:cNvPr id="5" name="Picture 5" descr="RESU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53" y="1605339"/>
            <a:ext cx="3595687" cy="319881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87955E6-5FB6-4FC0-849C-EA3D216902FF}"/>
              </a:ext>
            </a:extLst>
          </p:cNvPr>
          <p:cNvGrpSpPr/>
          <p:nvPr/>
        </p:nvGrpSpPr>
        <p:grpSpPr>
          <a:xfrm>
            <a:off x="2461085" y="5380755"/>
            <a:ext cx="4221830" cy="1066909"/>
            <a:chOff x="4826437" y="5380755"/>
            <a:chExt cx="4221830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255D559-7847-4AA7-9EC2-FF77C2BE1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12" y="5380755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34C2A8-1A9A-4B82-914C-ECD17C2E0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24" y="5534582"/>
              <a:ext cx="1136643" cy="7592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CE11A1-C7C9-4592-9CD7-BF75B36E4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437" y="5685609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Curriculum Vitae Content 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54480"/>
            <a:ext cx="4310185" cy="4572000"/>
          </a:xfrm>
        </p:spPr>
        <p:txBody>
          <a:bodyPr/>
          <a:lstStyle/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Formal Education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Formal Training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Experience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Prior Testimony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Outside Reading Studies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Training or Research Conducted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Published Works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23-</a:t>
            </a:r>
            <a:fld id="{1845859E-DEFE-4458-A203-F889AC600C6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7447C101-5DEF-4C65-8BA3-9CEA17146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69206" y="2741295"/>
            <a:ext cx="3848148" cy="2562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8733-4090-4610-8678-BF634446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65" y="989047"/>
            <a:ext cx="7205869" cy="109734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What Should Be In a Law Enforcement Officer’s CV?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9ECC-6D3F-4805-AD5B-78753750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5" y="2218912"/>
            <a:ext cx="7205869" cy="3650041"/>
          </a:xfrm>
        </p:spPr>
        <p:txBody>
          <a:bodyPr anchor="ctr"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Education (only include high school if you did not obtain a college degree)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Experience/Employment(start with your most recent employer and work your way backwards-include arrest log-stats here if you have them)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Specialized Training (include the academy, DUI Detection SFST, ARIDE, DRE, Verbal Judo, and anything relevant to traffic safety, etc.)</a:t>
            </a:r>
          </a:p>
        </p:txBody>
      </p:sp>
    </p:spTree>
    <p:extLst>
      <p:ext uri="{BB962C8B-B14F-4D97-AF65-F5344CB8AC3E}">
        <p14:creationId xmlns:p14="http://schemas.microsoft.com/office/powerpoint/2010/main" val="221937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8733-4090-4610-8678-BF634446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65" y="989047"/>
            <a:ext cx="7205869" cy="109734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What Should Be In a Law Enforcement Officer’s CV?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9ECC-6D3F-4805-AD5B-78753750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65" y="2218912"/>
            <a:ext cx="7330109" cy="3650041"/>
          </a:xfrm>
        </p:spPr>
        <p:txBody>
          <a:bodyPr anchor="ctr"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Every time you qualified as an Expert (Case Names, County, State and  Dates)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Instructor Opportunities (List all classes you participated in as an instructor)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List Awards/Recognition for Excellence (You can have this in a separate area, or you can include it in the overall category in which it was received. See example)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9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9FE7D-F390-FADC-FA34-C3A93FEFAB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 goal is to provide sufficient information to qualify you to testify as an expert.  Tailor your CV to show your expertise in the area of DUI and drug recognition  </a:t>
            </a:r>
          </a:p>
          <a:p>
            <a:r>
              <a:rPr lang="en-US" sz="2800" dirty="0"/>
              <a:t>Add, change, alter the content of your CV as you gain more specialized training and experience to highlight your area of expertise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08D5F-1CF2-B17A-7ADD-6CB5917C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CV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07A53-4ACD-5D81-26A2-D7C7D430D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48490D8A-E447-4798-A1E7-B7F7E94DB0A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0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BDFB73-24DF-C380-DDA7-1C6DDFAE11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will help you organize your testimony regarding your training and experience</a:t>
            </a:r>
          </a:p>
          <a:p>
            <a:r>
              <a:rPr lang="en-US" dirty="0"/>
              <a:t>It will educate the jury to your knowledge and expertise</a:t>
            </a:r>
          </a:p>
          <a:p>
            <a:r>
              <a:rPr lang="en-US" dirty="0"/>
              <a:t>It will raise your credibility with the jury and reinforce the significance of your </a:t>
            </a:r>
            <a:r>
              <a:rPr lang="en-US"/>
              <a:t>testimony and opinions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98A99-F3B0-5515-F2A2-69567569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can a well written CV do for you?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B796D-AB01-8260-9F66-E021F9590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48490D8A-E447-4798-A1E7-B7F7E94DB0A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7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en-US" sz="1400" b="0" dirty="0">
                <a:latin typeface="Arial Narrow" panose="020B0606020202030204" pitchFamily="34" charset="0"/>
              </a:rPr>
              <a:t>23-</a:t>
            </a:r>
            <a:fld id="{1845859E-DEFE-4458-A203-F889AC600C60}" type="slidenum">
              <a:rPr lang="en-US" sz="1400" b="0" smtClean="0">
                <a:latin typeface="Arial Narrow" panose="020B0606020202030204" pitchFamily="34" charset="0"/>
              </a:rPr>
              <a:pPr/>
              <a:t>15</a:t>
            </a:fld>
            <a:endParaRPr lang="en-US" sz="1400" b="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Learning</a:t>
            </a:r>
            <a:r>
              <a:rPr lang="en-US" altLang="en-US" dirty="0"/>
              <a:t>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Describe and discuss purpose of a curriculum vitae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Identify elements of a curriculum vitae  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Prepare basic curriculum vitae 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Update and maintain curriculum vitae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23-</a:t>
            </a:r>
            <a:fld id="{1845859E-DEFE-4458-A203-F889AC600C6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Preparation</a:t>
            </a:r>
            <a:r>
              <a:rPr lang="en-US" altLang="en-US" dirty="0">
                <a:ea typeface="Calibri" pitchFamily="34" charset="0"/>
                <a:cs typeface="Arial" charset="0"/>
              </a:rPr>
              <a:t> </a:t>
            </a:r>
            <a:r>
              <a:rPr lang="en-US" altLang="en-US" sz="3600" dirty="0"/>
              <a:t>for</a:t>
            </a:r>
            <a:r>
              <a:rPr lang="en-US" altLang="en-US" dirty="0">
                <a:ea typeface="Calibri" pitchFamily="34" charset="0"/>
                <a:cs typeface="Arial" charset="0"/>
              </a:rPr>
              <a:t> </a:t>
            </a:r>
            <a:r>
              <a:rPr lang="en-US" altLang="en-US" sz="3600" dirty="0"/>
              <a:t>Court Qualification </a:t>
            </a: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8688" y="1761699"/>
            <a:ext cx="6406624" cy="42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3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92368" y="533400"/>
            <a:ext cx="8212017" cy="762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Lay Witness </a:t>
            </a:r>
          </a:p>
        </p:txBody>
      </p:sp>
      <p:pic>
        <p:nvPicPr>
          <p:cNvPr id="5" name="Picture 5" descr="officer testifying"/>
          <p:cNvPicPr>
            <a:picLocks noChangeAspect="1" noChangeArrowheads="1"/>
          </p:cNvPicPr>
          <p:nvPr/>
        </p:nvPicPr>
        <p:blipFill rotWithShape="1">
          <a:blip r:embed="rId4"/>
          <a:srcRect b="14474"/>
          <a:stretch/>
        </p:blipFill>
        <p:spPr bwMode="auto">
          <a:xfrm>
            <a:off x="1147850" y="1671638"/>
            <a:ext cx="6848299" cy="4394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4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22E58-4A84-0EE2-B087-7018F9091E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not testifying as an expert, the witness’s testimony is limited to opinions or inferences which are: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arenR"/>
            </a:pPr>
            <a:r>
              <a:rPr lang="en-US" dirty="0"/>
              <a:t>Rationally based on the perception of the witness; and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arenR"/>
            </a:pPr>
            <a:r>
              <a:rPr lang="en-US" dirty="0"/>
              <a:t>Helpful to a clear understanding of the witness’s  testimony or the determination of a fact in issue.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73A3D-A4C8-3A2B-60FA-237D1CB0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Tennessee Rules of Evidence 701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A8050-D11B-8773-625A-76DF1A897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48490D8A-E447-4798-A1E7-B7F7E94DB0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2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838" y="1510606"/>
            <a:ext cx="7170322" cy="47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EC6873-30AC-41DD-8334-E3264AD4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Expert Witness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6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2DFA-5FF5-F756-9808-357B2E2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Rules of Evidence 702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072A0-973B-EEDD-8AF6-71B18912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C12D4F4-8E4C-42F9-932B-9E81ADC6F5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F40F-30F1-1704-8A32-A879DE0B09F2}"/>
              </a:ext>
            </a:extLst>
          </p:cNvPr>
          <p:cNvSpPr txBox="1"/>
          <p:nvPr/>
        </p:nvSpPr>
        <p:spPr>
          <a:xfrm>
            <a:off x="755374" y="1550504"/>
            <a:ext cx="7832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If a witness is qualified as an expert:</a:t>
            </a:r>
          </a:p>
          <a:p>
            <a:pPr marL="0" indent="0" fontAlgn="base">
              <a:buNone/>
            </a:pP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y knowledge, skill, experience, training, or education … </a:t>
            </a:r>
          </a:p>
          <a:p>
            <a:pPr marL="0" indent="0" fontAlgn="base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They may testify in the form of an opinion or otherwise to scientific, technical or other specialized knowledge,</a:t>
            </a:r>
          </a:p>
          <a:p>
            <a:pPr marL="0" indent="0" fontAlgn="base">
              <a:buNone/>
            </a:pP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As long as the testimony will substantially assist the trier of fact (Jury) to understand the evidence or to determine a fact in issue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04800" y="580751"/>
            <a:ext cx="8534400" cy="112878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Curriculum Vitae Preparation and Maintenance</a:t>
            </a:r>
          </a:p>
        </p:txBody>
      </p:sp>
      <p:pic>
        <p:nvPicPr>
          <p:cNvPr id="20485" name="Picture 4" descr="curriculum-vitae-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48" y="2154695"/>
            <a:ext cx="6388704" cy="38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8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47EF-E51B-9691-4D3F-873A8298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 Curriculum  Vitae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3D22-4EFF-CD13-7EF9-ACA12630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3026"/>
            <a:ext cx="8229600" cy="4443454"/>
          </a:xfrm>
        </p:spPr>
        <p:txBody>
          <a:bodyPr/>
          <a:lstStyle/>
          <a:p>
            <a:r>
              <a:rPr lang="en-US" sz="2800" dirty="0"/>
              <a:t>A Curriculum Vitae is a brief account of your, specialized knowledge, skill,  experience, training and education in your area of employment or expertise</a:t>
            </a:r>
          </a:p>
          <a:p>
            <a:r>
              <a:rPr lang="en-US" sz="2800" dirty="0"/>
              <a:t>(Everything required by Tenn. R. Evid. Rule 702)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6D88-25DE-1987-6DEC-46AA1C2A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A9123A3-0271-4B8A-88D5-27E5ED0421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8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e0b1dc-3090-4255-8d92-32c5148a175c">
      <Terms xmlns="http://schemas.microsoft.com/office/infopath/2007/PartnerControls"/>
    </lcf76f155ced4ddcb4097134ff3c332f>
    <TaxCatchAll xmlns="e513a992-0a93-49a6-ae23-3ee74dad7b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A67BDDC26E44B97C154BC7231083A" ma:contentTypeVersion="17" ma:contentTypeDescription="Create a new document." ma:contentTypeScope="" ma:versionID="0cc8b8d15518d9c00989bc796ae101bc">
  <xsd:schema xmlns:xsd="http://www.w3.org/2001/XMLSchema" xmlns:xs="http://www.w3.org/2001/XMLSchema" xmlns:p="http://schemas.microsoft.com/office/2006/metadata/properties" xmlns:ns2="78e0b1dc-3090-4255-8d92-32c5148a175c" xmlns:ns3="e513a992-0a93-49a6-ae23-3ee74dad7b23" targetNamespace="http://schemas.microsoft.com/office/2006/metadata/properties" ma:root="true" ma:fieldsID="592d3e9d59e0fdc35561c24cfd75971a" ns2:_="" ns3:_="">
    <xsd:import namespace="78e0b1dc-3090-4255-8d92-32c5148a175c"/>
    <xsd:import namespace="e513a992-0a93-49a6-ae23-3ee74dad7b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0b1dc-3090-4255-8d92-32c5148a1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0eaf5-7f56-4456-8500-873a1fd17d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3a992-0a93-49a6-ae23-3ee74dad7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90bfba5-c156-46af-a430-1bd8b73a9b8a}" ma:internalName="TaxCatchAll" ma:showField="CatchAllData" ma:web="e513a992-0a93-49a6-ae23-3ee74dad7b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D993E-3F92-4998-BC61-43ED89397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DD197-7BE0-4BE0-A6F0-4F33FEE936FC}">
  <ds:schemaRefs>
    <ds:schemaRef ds:uri="http://schemas.microsoft.com/office/2006/metadata/properties"/>
    <ds:schemaRef ds:uri="http://schemas.microsoft.com/office/infopath/2007/PartnerControls"/>
    <ds:schemaRef ds:uri="78e0b1dc-3090-4255-8d92-32c5148a175c"/>
    <ds:schemaRef ds:uri="e513a992-0a93-49a6-ae23-3ee74dad7b23"/>
  </ds:schemaRefs>
</ds:datastoreItem>
</file>

<file path=customXml/itemProps3.xml><?xml version="1.0" encoding="utf-8"?>
<ds:datastoreItem xmlns:ds="http://schemas.openxmlformats.org/officeDocument/2006/customXml" ds:itemID="{6BAE87A1-1435-43E1-882D-6EED44E6C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0b1dc-3090-4255-8d92-32c5148a175c"/>
    <ds:schemaRef ds:uri="e513a992-0a93-49a6-ae23-3ee74dad7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41868</TotalTime>
  <Words>646</Words>
  <Application>Microsoft Office PowerPoint</Application>
  <PresentationFormat>On-screen Show (4:3)</PresentationFormat>
  <Paragraphs>108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Courier New</vt:lpstr>
      <vt:lpstr>Trebuchet MS</vt:lpstr>
      <vt:lpstr>Wingdings</vt:lpstr>
      <vt:lpstr>Wingdings 2</vt:lpstr>
      <vt:lpstr>DRE</vt:lpstr>
      <vt:lpstr>Session 23 </vt:lpstr>
      <vt:lpstr>Learning Objectives</vt:lpstr>
      <vt:lpstr>Preparation for Court Qualification </vt:lpstr>
      <vt:lpstr>Lay Witness </vt:lpstr>
      <vt:lpstr>Tennessee Rules of Evidence 701</vt:lpstr>
      <vt:lpstr>Expert Witness</vt:lpstr>
      <vt:lpstr>Tennessee Rules of Evidence 702</vt:lpstr>
      <vt:lpstr>Curriculum Vitae Preparation and Maintenance</vt:lpstr>
      <vt:lpstr>The  Curriculum  Vitae</vt:lpstr>
      <vt:lpstr>Curriculum Vitae Content </vt:lpstr>
      <vt:lpstr>What Should Be In a Law Enforcement Officer’s CV? </vt:lpstr>
      <vt:lpstr>What Should Be In a Law Enforcement Officer’s CV? </vt:lpstr>
      <vt:lpstr>Goal of the CV</vt:lpstr>
      <vt:lpstr>What can a well written CV do for you?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Terry E. Wood</cp:lastModifiedBy>
  <cp:revision>984</cp:revision>
  <cp:lastPrinted>2013-11-20T14:46:01Z</cp:lastPrinted>
  <dcterms:created xsi:type="dcterms:W3CDTF">2005-12-09T17:41:03Z</dcterms:created>
  <dcterms:modified xsi:type="dcterms:W3CDTF">2023-04-13T18:23:35Z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0x010100288A67BDDC26E44B97C154BC7231083A</vt:lpwstr>
  </property>
  <property fmtid="{D5CDD505-2E9C-101B-9397-08002B2CF9AE}" pid="5" name="MediaServiceImageTags">
    <vt:lpwstr/>
  </property>
</Properties>
</file>